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https://github.com/jsonpj3wt/dotnet_serverless_cqrs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hyperlink" Target="https://github.com/jsonpj3wt/dotnet_serverless_cqrs" TargetMode="External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799DA-BED8-4A68-9B0B-BAA9E00777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56D7F9-9C25-48E8-9E7D-F776E74D081B}">
      <dgm:prSet/>
      <dgm:spPr/>
      <dgm:t>
        <a:bodyPr/>
        <a:lstStyle/>
        <a:p>
          <a:r>
            <a:rPr lang="en-US" dirty="0"/>
            <a:t>It is part of the context menu so not worth making a gif for that </a:t>
          </a:r>
          <a:r>
            <a:rPr lang="en-US" dirty="0">
              <a:sym typeface="Wingdings" panose="05000000000000000000" pitchFamily="2" charset="2"/>
            </a:rPr>
            <a:t></a:t>
          </a:r>
          <a:r>
            <a:rPr lang="en-US" dirty="0"/>
            <a:t>.</a:t>
          </a:r>
        </a:p>
      </dgm:t>
    </dgm:pt>
    <dgm:pt modelId="{29ECB52B-85F5-49C4-8225-381C480ED661}" type="parTrans" cxnId="{928B7D7E-74D2-4A2D-BF3D-5F258C110323}">
      <dgm:prSet/>
      <dgm:spPr/>
      <dgm:t>
        <a:bodyPr/>
        <a:lstStyle/>
        <a:p>
          <a:endParaRPr lang="en-US"/>
        </a:p>
      </dgm:t>
    </dgm:pt>
    <dgm:pt modelId="{3DB17130-09D8-433D-B726-73C8B39F1431}" type="sibTrans" cxnId="{928B7D7E-74D2-4A2D-BF3D-5F258C110323}">
      <dgm:prSet/>
      <dgm:spPr/>
      <dgm:t>
        <a:bodyPr/>
        <a:lstStyle/>
        <a:p>
          <a:endParaRPr lang="en-US"/>
        </a:p>
      </dgm:t>
    </dgm:pt>
    <dgm:pt modelId="{AAD583F8-E573-4AC5-97C7-97CCB3FE74D5}">
      <dgm:prSet/>
      <dgm:spPr/>
      <dgm:t>
        <a:bodyPr/>
        <a:lstStyle/>
        <a:p>
          <a:r>
            <a:rPr lang="en-US" dirty="0"/>
            <a:t>Code is available in </a:t>
          </a:r>
          <a:r>
            <a:rPr lang="en-US" dirty="0">
              <a:hlinkClick xmlns:r="http://schemas.openxmlformats.org/officeDocument/2006/relationships" r:id="rId1"/>
            </a:rPr>
            <a:t>GitHub</a:t>
          </a:r>
          <a:r>
            <a:rPr lang="en-US" dirty="0"/>
            <a:t>.</a:t>
          </a:r>
          <a:r>
            <a:rPr lang="en-US" dirty="0">
              <a:hlinkClick xmlns:r="http://schemas.openxmlformats.org/officeDocument/2006/relationships" r:id="rId1"/>
            </a:rPr>
            <a:t> </a:t>
          </a:r>
          <a:endParaRPr lang="en-US" dirty="0"/>
        </a:p>
      </dgm:t>
    </dgm:pt>
    <dgm:pt modelId="{89205FEE-5C06-40B4-B12C-8BFB2C45A3F5}" type="parTrans" cxnId="{528912DA-9384-41A3-9C9D-57F5CFB040C7}">
      <dgm:prSet/>
      <dgm:spPr/>
      <dgm:t>
        <a:bodyPr/>
        <a:lstStyle/>
        <a:p>
          <a:endParaRPr lang="en-US"/>
        </a:p>
      </dgm:t>
    </dgm:pt>
    <dgm:pt modelId="{7006E77C-158D-491B-9D0B-587235B309F2}" type="sibTrans" cxnId="{528912DA-9384-41A3-9C9D-57F5CFB040C7}">
      <dgm:prSet/>
      <dgm:spPr/>
      <dgm:t>
        <a:bodyPr/>
        <a:lstStyle/>
        <a:p>
          <a:endParaRPr lang="en-US"/>
        </a:p>
      </dgm:t>
    </dgm:pt>
    <dgm:pt modelId="{ECD3A6DB-BC50-4524-A150-AADB93619845}" type="pres">
      <dgm:prSet presAssocID="{AA6799DA-BED8-4A68-9B0B-BAA9E00777DA}" presName="root" presStyleCnt="0">
        <dgm:presLayoutVars>
          <dgm:dir/>
          <dgm:resizeHandles val="exact"/>
        </dgm:presLayoutVars>
      </dgm:prSet>
      <dgm:spPr/>
    </dgm:pt>
    <dgm:pt modelId="{91E631E3-AA92-4988-959C-ED7A48090B9A}" type="pres">
      <dgm:prSet presAssocID="{4956D7F9-9C25-48E8-9E7D-F776E74D081B}" presName="compNode" presStyleCnt="0"/>
      <dgm:spPr/>
    </dgm:pt>
    <dgm:pt modelId="{E224EF43-FC19-40F8-BCB1-58FBDEDEDE12}" type="pres">
      <dgm:prSet presAssocID="{4956D7F9-9C25-48E8-9E7D-F776E74D081B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F96299F2-0EB7-4D49-A964-7DB3BF73B4E6}" type="pres">
      <dgm:prSet presAssocID="{4956D7F9-9C25-48E8-9E7D-F776E74D081B}" presName="spaceRect" presStyleCnt="0"/>
      <dgm:spPr/>
    </dgm:pt>
    <dgm:pt modelId="{9841C056-207E-4BA4-A7EA-8475AE10FD2E}" type="pres">
      <dgm:prSet presAssocID="{4956D7F9-9C25-48E8-9E7D-F776E74D081B}" presName="textRect" presStyleLbl="revTx" presStyleIdx="0" presStyleCnt="2">
        <dgm:presLayoutVars>
          <dgm:chMax val="1"/>
          <dgm:chPref val="1"/>
        </dgm:presLayoutVars>
      </dgm:prSet>
      <dgm:spPr/>
    </dgm:pt>
    <dgm:pt modelId="{F7390402-9D38-43D6-A35B-7F703B898CA5}" type="pres">
      <dgm:prSet presAssocID="{3DB17130-09D8-433D-B726-73C8B39F1431}" presName="sibTrans" presStyleCnt="0"/>
      <dgm:spPr/>
    </dgm:pt>
    <dgm:pt modelId="{4916389E-92A7-4278-BB36-BAF02F455CAB}" type="pres">
      <dgm:prSet presAssocID="{AAD583F8-E573-4AC5-97C7-97CCB3FE74D5}" presName="compNode" presStyleCnt="0"/>
      <dgm:spPr/>
    </dgm:pt>
    <dgm:pt modelId="{8F883DC7-7A95-4966-B382-C6B58A89FBD2}" type="pres">
      <dgm:prSet presAssocID="{AAD583F8-E573-4AC5-97C7-97CCB3FE74D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5EE302F-FE28-4F73-9117-20A0DD3DF073}" type="pres">
      <dgm:prSet presAssocID="{AAD583F8-E573-4AC5-97C7-97CCB3FE74D5}" presName="spaceRect" presStyleCnt="0"/>
      <dgm:spPr/>
    </dgm:pt>
    <dgm:pt modelId="{C5A435A9-89DA-4C48-8BC1-FD1373674201}" type="pres">
      <dgm:prSet presAssocID="{AAD583F8-E573-4AC5-97C7-97CCB3FE74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B972740-118E-435E-877C-CCCCA100F490}" type="presOf" srcId="{AAD583F8-E573-4AC5-97C7-97CCB3FE74D5}" destId="{C5A435A9-89DA-4C48-8BC1-FD1373674201}" srcOrd="0" destOrd="0" presId="urn:microsoft.com/office/officeart/2018/2/layout/IconLabelList"/>
    <dgm:cxn modelId="{928B7D7E-74D2-4A2D-BF3D-5F258C110323}" srcId="{AA6799DA-BED8-4A68-9B0B-BAA9E00777DA}" destId="{4956D7F9-9C25-48E8-9E7D-F776E74D081B}" srcOrd="0" destOrd="0" parTransId="{29ECB52B-85F5-49C4-8225-381C480ED661}" sibTransId="{3DB17130-09D8-433D-B726-73C8B39F1431}"/>
    <dgm:cxn modelId="{068BB7BB-9B21-4D65-B184-63155EF63462}" type="presOf" srcId="{AA6799DA-BED8-4A68-9B0B-BAA9E00777DA}" destId="{ECD3A6DB-BC50-4524-A150-AADB93619845}" srcOrd="0" destOrd="0" presId="urn:microsoft.com/office/officeart/2018/2/layout/IconLabelList"/>
    <dgm:cxn modelId="{528912DA-9384-41A3-9C9D-57F5CFB040C7}" srcId="{AA6799DA-BED8-4A68-9B0B-BAA9E00777DA}" destId="{AAD583F8-E573-4AC5-97C7-97CCB3FE74D5}" srcOrd="1" destOrd="0" parTransId="{89205FEE-5C06-40B4-B12C-8BFB2C45A3F5}" sibTransId="{7006E77C-158D-491B-9D0B-587235B309F2}"/>
    <dgm:cxn modelId="{A1D171F7-E7F9-45D6-BC9C-944BC46ABC08}" type="presOf" srcId="{4956D7F9-9C25-48E8-9E7D-F776E74D081B}" destId="{9841C056-207E-4BA4-A7EA-8475AE10FD2E}" srcOrd="0" destOrd="0" presId="urn:microsoft.com/office/officeart/2018/2/layout/IconLabelList"/>
    <dgm:cxn modelId="{3A565DCC-F046-4FD5-B0B8-2B8A2D8315EF}" type="presParOf" srcId="{ECD3A6DB-BC50-4524-A150-AADB93619845}" destId="{91E631E3-AA92-4988-959C-ED7A48090B9A}" srcOrd="0" destOrd="0" presId="urn:microsoft.com/office/officeart/2018/2/layout/IconLabelList"/>
    <dgm:cxn modelId="{AC2CE7DC-20F5-4AE1-897A-D3E358CC99E1}" type="presParOf" srcId="{91E631E3-AA92-4988-959C-ED7A48090B9A}" destId="{E224EF43-FC19-40F8-BCB1-58FBDEDEDE12}" srcOrd="0" destOrd="0" presId="urn:microsoft.com/office/officeart/2018/2/layout/IconLabelList"/>
    <dgm:cxn modelId="{327B271F-2130-424E-96C3-FB21829BB849}" type="presParOf" srcId="{91E631E3-AA92-4988-959C-ED7A48090B9A}" destId="{F96299F2-0EB7-4D49-A964-7DB3BF73B4E6}" srcOrd="1" destOrd="0" presId="urn:microsoft.com/office/officeart/2018/2/layout/IconLabelList"/>
    <dgm:cxn modelId="{6421F34A-4A92-4E60-BA1C-DDD255D0DBC4}" type="presParOf" srcId="{91E631E3-AA92-4988-959C-ED7A48090B9A}" destId="{9841C056-207E-4BA4-A7EA-8475AE10FD2E}" srcOrd="2" destOrd="0" presId="urn:microsoft.com/office/officeart/2018/2/layout/IconLabelList"/>
    <dgm:cxn modelId="{DC529133-46CA-41A2-AC3F-5A541E165F14}" type="presParOf" srcId="{ECD3A6DB-BC50-4524-A150-AADB93619845}" destId="{F7390402-9D38-43D6-A35B-7F703B898CA5}" srcOrd="1" destOrd="0" presId="urn:microsoft.com/office/officeart/2018/2/layout/IconLabelList"/>
    <dgm:cxn modelId="{5D2BA053-9AB3-4FE6-8F53-A9A31F39692B}" type="presParOf" srcId="{ECD3A6DB-BC50-4524-A150-AADB93619845}" destId="{4916389E-92A7-4278-BB36-BAF02F455CAB}" srcOrd="2" destOrd="0" presId="urn:microsoft.com/office/officeart/2018/2/layout/IconLabelList"/>
    <dgm:cxn modelId="{97018D50-4548-4A8E-A2EB-F44697DBED6B}" type="presParOf" srcId="{4916389E-92A7-4278-BB36-BAF02F455CAB}" destId="{8F883DC7-7A95-4966-B382-C6B58A89FBD2}" srcOrd="0" destOrd="0" presId="urn:microsoft.com/office/officeart/2018/2/layout/IconLabelList"/>
    <dgm:cxn modelId="{7A1094F0-0688-4FBB-AE5A-B3675CE218F8}" type="presParOf" srcId="{4916389E-92A7-4278-BB36-BAF02F455CAB}" destId="{35EE302F-FE28-4F73-9117-20A0DD3DF073}" srcOrd="1" destOrd="0" presId="urn:microsoft.com/office/officeart/2018/2/layout/IconLabelList"/>
    <dgm:cxn modelId="{8322B985-E5A4-4738-9F83-1153CDD494F2}" type="presParOf" srcId="{4916389E-92A7-4278-BB36-BAF02F455CAB}" destId="{C5A435A9-89DA-4C48-8BC1-FD13736742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4EF43-FC19-40F8-BCB1-58FBDEDEDE12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1C056-207E-4BA4-A7EA-8475AE10FD2E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part of the context menu so not worth making a gif for that </a:t>
          </a:r>
          <a:r>
            <a:rPr lang="en-US" sz="2100" kern="1200" dirty="0">
              <a:sym typeface="Wingdings" panose="05000000000000000000" pitchFamily="2" charset="2"/>
            </a:rPr>
            <a:t></a:t>
          </a:r>
          <a:r>
            <a:rPr lang="en-US" sz="2100" kern="1200" dirty="0"/>
            <a:t>.</a:t>
          </a:r>
        </a:p>
      </dsp:txBody>
      <dsp:txXfrm>
        <a:off x="331199" y="2740191"/>
        <a:ext cx="4320000" cy="720000"/>
      </dsp:txXfrm>
    </dsp:sp>
    <dsp:sp modelId="{8F883DC7-7A95-4966-B382-C6B58A89FBD2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435A9-89DA-4C48-8BC1-FD1373674201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Code is available in </a:t>
          </a:r>
          <a:r>
            <a:rPr lang="en-US" sz="2100" kern="1200" dirty="0">
              <a:hlinkClick xmlns:r="http://schemas.openxmlformats.org/officeDocument/2006/relationships" r:id="rId5"/>
            </a:rPr>
            <a:t>GitHub</a:t>
          </a:r>
          <a:r>
            <a:rPr lang="en-US" sz="2100" kern="1200" dirty="0"/>
            <a:t>.</a:t>
          </a:r>
          <a:r>
            <a:rPr lang="en-US" sz="2100" kern="1200" dirty="0">
              <a:hlinkClick xmlns:r="http://schemas.openxmlformats.org/officeDocument/2006/relationships" r:id="rId5"/>
            </a:rPr>
            <a:t> </a:t>
          </a:r>
          <a:endParaRPr lang="en-US" sz="2100" kern="1200" dirty="0"/>
        </a:p>
      </dsp:txBody>
      <dsp:txXfrm>
        <a:off x="5407199" y="274019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6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2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0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8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0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9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0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3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03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visualstudiocode/" TargetMode="External"/><Relationship Id="rId2" Type="http://schemas.openxmlformats.org/officeDocument/2006/relationships/hyperlink" Target="https://marketplace.visualstudio.com/items?itemName=AmazonWebServices.AWSToolkitforVisualStudio201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B7FA71-5506-444A-8A95-8E163816F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E339-1FDC-4F64-BACC-DA1625A5A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8B7FE-DA42-4C52-BCAE-B0295981A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Serverless 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FFF29-50A6-4718-A9C0-3BF992AB4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.NET Core 3.1 – AWS Serverless 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8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DB9BD2-091A-4C54-BC6D-1731D873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EB103-65F0-44CF-9EE8-7B61A6998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What is Serverless?</a:t>
            </a:r>
          </a:p>
          <a:p>
            <a:pPr lvl="1"/>
            <a:r>
              <a:rPr lang="en-US" sz="1600" dirty="0"/>
              <a:t>Serverless computing is a method of providing backend services on an as-used basis.  Typical offerings allow for amazing scaling for a fraction of the cost.</a:t>
            </a:r>
            <a:endParaRPr lang="en-US" sz="1800" dirty="0"/>
          </a:p>
          <a:p>
            <a:r>
              <a:rPr lang="en-US" sz="1800" b="1" dirty="0"/>
              <a:t>Why AWS Lambda for Serverless?</a:t>
            </a:r>
          </a:p>
          <a:p>
            <a:pPr lvl="1"/>
            <a:r>
              <a:rPr lang="en-US" sz="1400" dirty="0"/>
              <a:t>Let me be frank, it is a preference now.  Azure and Google Cloud Platform are perfectly fine and acceptable (GCP doesn’t support </a:t>
            </a:r>
            <a:r>
              <a:rPr lang="en-US" sz="1400" dirty="0" err="1"/>
              <a:t>.net</a:t>
            </a:r>
            <a:r>
              <a:rPr lang="en-US" sz="1400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9B66A-4047-4C0C-BDFD-AD3DE1E6F8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What is CQRS?</a:t>
            </a:r>
          </a:p>
          <a:p>
            <a:pPr lvl="1"/>
            <a:r>
              <a:rPr lang="en-US" dirty="0"/>
              <a:t>Command and Query Responsibility Segregation.  Solves the problem of over-complicating models</a:t>
            </a:r>
          </a:p>
        </p:txBody>
      </p:sp>
    </p:spTree>
    <p:extLst>
      <p:ext uri="{BB962C8B-B14F-4D97-AF65-F5344CB8AC3E}">
        <p14:creationId xmlns:p14="http://schemas.microsoft.com/office/powerpoint/2010/main" val="288886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6810B0-81FB-4050-B7FA-621EA46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(or not) to use Serverless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775C5F-1681-48A5-96E1-0C3875FC3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A362D0-CB55-48F0-982B-F1CCF3CEF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Typically easy deployment</a:t>
            </a:r>
          </a:p>
          <a:p>
            <a:pPr lvl="1"/>
            <a:r>
              <a:rPr lang="en-US" dirty="0"/>
              <a:t>In any cloud offering, serverless is getting easy to deploy</a:t>
            </a:r>
          </a:p>
          <a:p>
            <a:r>
              <a:rPr lang="en-US" b="1" dirty="0"/>
              <a:t>Cost</a:t>
            </a:r>
          </a:p>
          <a:p>
            <a:pPr lvl="1"/>
            <a:r>
              <a:rPr lang="en-US" dirty="0"/>
              <a:t>Typically much cheaper than dedicated hardware running when not needed</a:t>
            </a:r>
          </a:p>
          <a:p>
            <a:r>
              <a:rPr lang="en-US" b="1" dirty="0"/>
              <a:t>Cool Factor</a:t>
            </a:r>
          </a:p>
          <a:p>
            <a:pPr lvl="1"/>
            <a:r>
              <a:rPr lang="en-US" dirty="0"/>
              <a:t>It is just cool to say!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EC562-8C9F-4E70-873E-5163F03CF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C44953-4DC2-4E55-959A-D2AC17ADDB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Heavy Processing</a:t>
            </a:r>
          </a:p>
          <a:p>
            <a:pPr lvl="1"/>
            <a:r>
              <a:rPr lang="en-US" dirty="0"/>
              <a:t>If you are running some genome calculations, don’t use serverless!</a:t>
            </a:r>
          </a:p>
          <a:p>
            <a:pPr lvl="2"/>
            <a:r>
              <a:rPr lang="en-US" dirty="0"/>
              <a:t>Although, triggering through serverless is fine!  Imagine spinning up those hunk vertical scaled machines only when needed via some trigger that YOU control.</a:t>
            </a:r>
          </a:p>
          <a:p>
            <a:r>
              <a:rPr lang="en-US" b="1" dirty="0"/>
              <a:t>Long Runtimes</a:t>
            </a:r>
          </a:p>
          <a:p>
            <a:pPr lvl="1"/>
            <a:r>
              <a:rPr lang="en-US" dirty="0"/>
              <a:t>There are limits to serverless, similar problem above</a:t>
            </a:r>
          </a:p>
        </p:txBody>
      </p:sp>
    </p:spTree>
    <p:extLst>
      <p:ext uri="{BB962C8B-B14F-4D97-AF65-F5344CB8AC3E}">
        <p14:creationId xmlns:p14="http://schemas.microsoft.com/office/powerpoint/2010/main" val="76812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BC372BA-2BEF-43BB-A46D-6299E06F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(or not) to use CQRS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800A4C-E944-4503-B153-711B1D74D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986F7E9-7223-4F7F-AB49-71A85B045A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Collaborative domains </a:t>
            </a:r>
          </a:p>
          <a:p>
            <a:pPr lvl="1"/>
            <a:r>
              <a:rPr lang="en-US" dirty="0"/>
              <a:t>users access data in parallel</a:t>
            </a:r>
          </a:p>
          <a:p>
            <a:r>
              <a:rPr lang="en-US" dirty="0"/>
              <a:t>Task-based user interfaces</a:t>
            </a:r>
          </a:p>
          <a:p>
            <a:pPr lvl="1"/>
            <a:r>
              <a:rPr lang="en-US" dirty="0"/>
              <a:t>users are guided through complex processes</a:t>
            </a:r>
          </a:p>
          <a:p>
            <a:pPr lvl="1"/>
            <a:r>
              <a:rPr lang="en-US" dirty="0"/>
              <a:t>Think some complicated wizard</a:t>
            </a:r>
          </a:p>
          <a:p>
            <a:r>
              <a:rPr lang="en-US" dirty="0"/>
              <a:t>Performance needs</a:t>
            </a:r>
          </a:p>
          <a:p>
            <a:pPr lvl="1"/>
            <a:r>
              <a:rPr lang="en-US" dirty="0"/>
              <a:t>Read times need to differ from writes</a:t>
            </a:r>
          </a:p>
          <a:p>
            <a:r>
              <a:rPr lang="en-US" dirty="0"/>
              <a:t>Team separation</a:t>
            </a:r>
          </a:p>
          <a:p>
            <a:pPr lvl="1"/>
            <a:r>
              <a:rPr lang="en-US" dirty="0"/>
              <a:t>Separate responsibilities from reading and writing</a:t>
            </a:r>
          </a:p>
          <a:p>
            <a:r>
              <a:rPr lang="en-US" dirty="0"/>
              <a:t>Easier Evolution and Integration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FE05F1-644E-42F4-A368-942364B6B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9A7DE73-3235-441F-AD6C-BB98EF5FFC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Too simple</a:t>
            </a:r>
          </a:p>
          <a:p>
            <a:pPr lvl="1"/>
            <a:r>
              <a:rPr lang="en-US" dirty="0"/>
              <a:t>This is for complicated systems.</a:t>
            </a:r>
          </a:p>
          <a:p>
            <a:pPr lvl="2"/>
            <a:r>
              <a:rPr lang="en-US" dirty="0"/>
              <a:t>If your problem set is simple, do the easiest solution!</a:t>
            </a:r>
          </a:p>
          <a:p>
            <a:r>
              <a:rPr lang="en-US" dirty="0"/>
              <a:t>Simple CRUD is sufficient</a:t>
            </a:r>
          </a:p>
          <a:p>
            <a:pPr lvl="1"/>
            <a:r>
              <a:rPr lang="en-US" dirty="0"/>
              <a:t>Again, don’t over-complicate things just because you can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6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941BFF-0049-4EF4-8011-D4049F822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Some Prerequisites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58BC77-4774-4BE9-8D2E-3D4535D7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Obviously have </a:t>
            </a:r>
            <a:r>
              <a:rPr lang="en-US" dirty="0" err="1"/>
              <a:t>.net</a:t>
            </a:r>
            <a:r>
              <a:rPr lang="en-US" dirty="0"/>
              <a:t> core 3.1 (</a:t>
            </a:r>
            <a:r>
              <a:rPr lang="en-US" dirty="0" err="1"/>
              <a:t>sdk</a:t>
            </a:r>
            <a:r>
              <a:rPr lang="en-US" dirty="0"/>
              <a:t> et. al.)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the AWS Toolkit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AWS Toolkit for Visual Studio</a:t>
            </a: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AWS Toolkit for Visual Studio Code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RDMS (for this example I am using MySQL)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Drink Coffee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Coding!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735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3938-4C9E-479C-9BA0-889BEB37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serverless project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643577-F6D0-43DB-A674-61EA6C647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57" y="2108200"/>
            <a:ext cx="4874811" cy="3760788"/>
          </a:xfrm>
        </p:spPr>
      </p:pic>
    </p:spTree>
    <p:extLst>
      <p:ext uri="{BB962C8B-B14F-4D97-AF65-F5344CB8AC3E}">
        <p14:creationId xmlns:p14="http://schemas.microsoft.com/office/powerpoint/2010/main" val="178008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8FA3-E744-4B31-855E-D88648B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297BA5D-2AC3-42F7-9B12-478E97EDF8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193250"/>
            <a:ext cx="4638675" cy="360338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D3F6AA-0185-4E93-8411-CE86EC18C5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3476" y="2120900"/>
            <a:ext cx="3707236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1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A9D4E-9658-4748-8F9C-FC52072A3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Off to AWS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B496D0F9-7C01-4A32-B37E-DB944807C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61578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2214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3D3823"/>
      </a:dk2>
      <a:lt2>
        <a:srgbClr val="E2E6E8"/>
      </a:lt2>
      <a:accent1>
        <a:srgbClr val="CB9778"/>
      </a:accent1>
      <a:accent2>
        <a:srgbClr val="B1A163"/>
      </a:accent2>
      <a:accent3>
        <a:srgbClr val="9BA76D"/>
      </a:accent3>
      <a:accent4>
        <a:srgbClr val="80B062"/>
      </a:accent4>
      <a:accent5>
        <a:srgbClr val="6CB16F"/>
      </a:accent5>
      <a:accent6>
        <a:srgbClr val="63B187"/>
      </a:accent6>
      <a:hlink>
        <a:srgbClr val="5A87A1"/>
      </a:hlink>
      <a:folHlink>
        <a:srgbClr val="82828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349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Sagona Book</vt:lpstr>
      <vt:lpstr>Sagona ExtraLight</vt:lpstr>
      <vt:lpstr>Wingdings</vt:lpstr>
      <vt:lpstr>RetrospectVTI</vt:lpstr>
      <vt:lpstr>Serverless CQRS</vt:lpstr>
      <vt:lpstr>Warm-up </vt:lpstr>
      <vt:lpstr>When (or not) to use Serverless</vt:lpstr>
      <vt:lpstr>When (or not) to use CQRS</vt:lpstr>
      <vt:lpstr>Some Prerequisites </vt:lpstr>
      <vt:lpstr>Make your serverless project</vt:lpstr>
      <vt:lpstr>CQRS</vt:lpstr>
      <vt:lpstr>Off to AWS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CQRS</dc:title>
  <dc:creator>Jason Pugh</dc:creator>
  <cp:lastModifiedBy>Jason Pugh</cp:lastModifiedBy>
  <cp:revision>3</cp:revision>
  <dcterms:created xsi:type="dcterms:W3CDTF">2020-08-13T04:55:58Z</dcterms:created>
  <dcterms:modified xsi:type="dcterms:W3CDTF">2020-08-13T05:03:35Z</dcterms:modified>
</cp:coreProperties>
</file>